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91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16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72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68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24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5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29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08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3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4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35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E06E-31BB-48E8-BA41-FF10CB31AF76}" type="datetimeFigureOut">
              <a:rPr lang="pl-PL" smtClean="0"/>
              <a:t>11.06.2019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2AEA-3C32-4F4C-A203-50BCF7F2E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9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b/Bee_waggle_dance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7335" y="130690"/>
            <a:ext cx="9144000" cy="2387600"/>
          </a:xfrm>
        </p:spPr>
        <p:txBody>
          <a:bodyPr>
            <a:normAutofit/>
          </a:bodyPr>
          <a:lstStyle/>
          <a:p>
            <a:r>
              <a:rPr lang="pl-PL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Pszczoły</a:t>
            </a:r>
            <a:endParaRPr lang="pl-PL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1" y="2286798"/>
            <a:ext cx="5738336" cy="42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9919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altLang="pl-PL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Tańczące pszczoły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4550" y="1506828"/>
            <a:ext cx="9144000" cy="2743199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800" b="1" dirty="0" smtClean="0">
                <a:latin typeface="+mj-lt"/>
              </a:rPr>
              <a:t>Pszczoły porozumiewają się za pomocą tańców i wydawania dźwięków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800" dirty="0" smtClean="0">
                <a:latin typeface="+mj-lt"/>
              </a:rPr>
              <a:t/>
            </a:r>
            <a:br>
              <a:rPr lang="pl-PL" sz="1800" dirty="0" smtClean="0">
                <a:latin typeface="+mj-lt"/>
              </a:rPr>
            </a:br>
            <a:r>
              <a:rPr lang="pl-PL" altLang="pl-PL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Pszczoła zbieraczka po </a:t>
            </a:r>
            <a:r>
              <a:rPr lang="pl-PL" altLang="pl-PL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znalezieniu nowego źródła </a:t>
            </a:r>
            <a:r>
              <a:rPr lang="pl-PL" altLang="pl-PL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pożytku wykonuje w gnieździe taniec. Może ona:</a:t>
            </a:r>
            <a:endParaRPr lang="pl-PL" altLang="pl-PL" sz="18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sz="18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altLang="pl-PL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poruszać się po linii tworzącej </a:t>
            </a:r>
            <a:r>
              <a:rPr lang="pl-PL" altLang="pl-PL" sz="1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półksiężyce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sz="18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altLang="pl-PL" sz="1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altLang="pl-PL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zataczać </a:t>
            </a:r>
            <a:r>
              <a:rPr lang="pl-PL" altLang="pl-PL" sz="1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koło</a:t>
            </a:r>
            <a:endParaRPr lang="pl-PL" altLang="pl-PL" sz="18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sz="18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altLang="pl-PL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zataczać </a:t>
            </a:r>
            <a:r>
              <a:rPr lang="pl-PL" altLang="pl-PL" sz="1800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ósemki</a:t>
            </a:r>
            <a:endParaRPr lang="pl-PL" sz="1800" dirty="0">
              <a:latin typeface="+mj-lt"/>
            </a:endParaRPr>
          </a:p>
        </p:txBody>
      </p:sp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90" y="366326"/>
            <a:ext cx="2240925" cy="16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Bee_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59" y="2878427"/>
            <a:ext cx="6787166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lik:Bee waggle danc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298" y="1010194"/>
            <a:ext cx="8449017" cy="55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3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85362" y="949921"/>
            <a:ext cx="9144000" cy="358707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latin typeface="Arial Black" panose="020B0A04020102020204" pitchFamily="34" charset="0"/>
              </a:rPr>
            </a:br>
            <a:r>
              <a:rPr lang="pl-PL" sz="3200" dirty="0">
                <a:latin typeface="Arial Black" panose="020B0A04020102020204" pitchFamily="34" charset="0"/>
              </a:rPr>
              <a:t/>
            </a:r>
            <a:br>
              <a:rPr lang="pl-PL" sz="3200" dirty="0">
                <a:latin typeface="Arial Black" panose="020B0A04020102020204" pitchFamily="34" charset="0"/>
              </a:rPr>
            </a:br>
            <a:r>
              <a:rPr lang="pl-PL" sz="3200" dirty="0" smtClean="0"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latin typeface="Arial Black" panose="020B0A04020102020204" pitchFamily="34" charset="0"/>
              </a:rPr>
            </a:br>
            <a:r>
              <a:rPr lang="pl-PL" sz="3200" dirty="0">
                <a:latin typeface="Arial Black" panose="020B0A04020102020204" pitchFamily="34" charset="0"/>
              </a:rPr>
              <a:t/>
            </a:r>
            <a:br>
              <a:rPr lang="pl-PL" sz="3200" dirty="0">
                <a:latin typeface="Arial Black" panose="020B0A04020102020204" pitchFamily="34" charset="0"/>
              </a:rPr>
            </a:br>
            <a:r>
              <a:rPr lang="pl-PL" sz="3200" dirty="0" smtClean="0"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latin typeface="Arial Black" panose="020B0A04020102020204" pitchFamily="34" charset="0"/>
              </a:rPr>
            </a:br>
            <a:r>
              <a:rPr lang="pl-PL" sz="3200" dirty="0">
                <a:latin typeface="Arial Black" panose="020B0A04020102020204" pitchFamily="34" charset="0"/>
              </a:rPr>
              <a:t/>
            </a:r>
            <a:br>
              <a:rPr lang="pl-PL" sz="3200" dirty="0">
                <a:latin typeface="Arial Black" panose="020B0A04020102020204" pitchFamily="34" charset="0"/>
              </a:rPr>
            </a:br>
            <a:r>
              <a:rPr lang="pl-PL" sz="3200" dirty="0">
                <a:latin typeface="Arial Black" panose="020B0A04020102020204" pitchFamily="34" charset="0"/>
              </a:rPr>
              <a:t/>
            </a:r>
            <a:br>
              <a:rPr lang="pl-PL" sz="3200" dirty="0">
                <a:latin typeface="Arial Black" panose="020B0A04020102020204" pitchFamily="34" charset="0"/>
              </a:rPr>
            </a:br>
            <a:r>
              <a:rPr lang="pl-PL" sz="3200" dirty="0" smtClean="0">
                <a:latin typeface="Arial Black" panose="020B0A04020102020204" pitchFamily="34" charset="0"/>
              </a:rPr>
              <a:t>Gdzie mieszkają pszczoły?</a:t>
            </a:r>
            <a:br>
              <a:rPr lang="pl-PL" sz="3200" dirty="0" smtClean="0">
                <a:latin typeface="Arial Black" panose="020B0A04020102020204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UL</a:t>
            </a:r>
            <a:endParaRPr lang="pl-PL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 descr="IMG_5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86" y="1710490"/>
            <a:ext cx="7715304" cy="5147509"/>
          </a:xfrm>
          <a:prstGeom prst="rect">
            <a:avLst/>
          </a:prstGeom>
        </p:spPr>
      </p:pic>
      <p:pic>
        <p:nvPicPr>
          <p:cNvPr id="6" name="Picture 11" descr="u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90" y="0"/>
            <a:ext cx="1970468" cy="160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PASIEKA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Obraz 3" descr="skanuj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17" y="1339402"/>
            <a:ext cx="9144000" cy="5319536"/>
          </a:xfrm>
          <a:prstGeom prst="rect">
            <a:avLst/>
          </a:prstGeom>
        </p:spPr>
      </p:pic>
      <p:pic>
        <p:nvPicPr>
          <p:cNvPr id="5" name="Picture 11" descr="u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99" y="0"/>
            <a:ext cx="1773528" cy="14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426" y="233721"/>
            <a:ext cx="9144000" cy="951136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powstaje miód?</a:t>
            </a:r>
            <a:endParaRPr lang="pl-PL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963" y="116861"/>
            <a:ext cx="2240925" cy="16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2046514"/>
            <a:ext cx="3952403" cy="42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7" y="1088571"/>
            <a:ext cx="6287341" cy="576942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41" y="218941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41" y="218941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262742"/>
            <a:ext cx="5828488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41" y="218941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799408"/>
            <a:ext cx="7509241" cy="60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0"/>
            <a:ext cx="7997780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90" y="128789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0"/>
            <a:ext cx="8474299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41" y="218941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561899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Na świecie istnieje około dwadzieścia tysięcy gatunków pszczół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Większość z nich nie została opisana, a więc liczba ta może być dużo większa. 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34" y="1690688"/>
            <a:ext cx="8610827" cy="4811802"/>
          </a:xfrm>
        </p:spPr>
      </p:pic>
    </p:spTree>
    <p:extLst>
      <p:ext uri="{BB962C8B-B14F-4D97-AF65-F5344CB8AC3E}">
        <p14:creationId xmlns:p14="http://schemas.microsoft.com/office/powerpoint/2010/main" val="19928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7031" y="207963"/>
            <a:ext cx="9144000" cy="844261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Rodzaje miodu:</a:t>
            </a:r>
            <a:endParaRPr lang="pl-PL" sz="4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87637" y="2916062"/>
            <a:ext cx="2519753" cy="2287003"/>
            <a:chOff x="214282" y="3286124"/>
            <a:chExt cx="2000264" cy="2000264"/>
          </a:xfrm>
        </p:grpSpPr>
        <p:sp>
          <p:nvSpPr>
            <p:cNvPr id="5" name="Prostokąt zaokrąglony 4"/>
            <p:cNvSpPr/>
            <p:nvPr/>
          </p:nvSpPr>
          <p:spPr>
            <a:xfrm>
              <a:off x="214282" y="3286124"/>
              <a:ext cx="2000264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l-PL" sz="2800" b="1" dirty="0" smtClean="0">
                  <a:solidFill>
                    <a:srgbClr val="A50021"/>
                  </a:solidFill>
                </a:rPr>
                <a:t>AKACJOWY</a:t>
              </a:r>
              <a:endParaRPr lang="pl-PL" sz="2800" b="1" dirty="0">
                <a:solidFill>
                  <a:srgbClr val="A50021"/>
                </a:solidFill>
              </a:endParaRPr>
            </a:p>
          </p:txBody>
        </p:sp>
        <p:pic>
          <p:nvPicPr>
            <p:cNvPr id="6" name="Obraz 5" descr="akacjowy_oryginalneprezenty.pl kopi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3786190"/>
              <a:ext cx="1214446" cy="1482637"/>
            </a:xfrm>
            <a:prstGeom prst="rect">
              <a:avLst/>
            </a:prstGeom>
          </p:spPr>
        </p:pic>
      </p:grpSp>
      <p:grpSp>
        <p:nvGrpSpPr>
          <p:cNvPr id="7" name="Grupa 6"/>
          <p:cNvGrpSpPr/>
          <p:nvPr/>
        </p:nvGrpSpPr>
        <p:grpSpPr>
          <a:xfrm>
            <a:off x="126274" y="283898"/>
            <a:ext cx="2713268" cy="2356272"/>
            <a:chOff x="214282" y="1000108"/>
            <a:chExt cx="2000264" cy="2000264"/>
          </a:xfrm>
        </p:grpSpPr>
        <p:sp>
          <p:nvSpPr>
            <p:cNvPr id="8" name="Prostokąt zaokrąglony 7"/>
            <p:cNvSpPr/>
            <p:nvPr/>
          </p:nvSpPr>
          <p:spPr>
            <a:xfrm>
              <a:off x="214282" y="1000108"/>
              <a:ext cx="2000264" cy="200026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l-PL" sz="2800" b="1" dirty="0" smtClean="0">
                  <a:solidFill>
                    <a:srgbClr val="A50021"/>
                  </a:solidFill>
                </a:rPr>
                <a:t>RZEPAKOWY</a:t>
              </a:r>
              <a:endParaRPr lang="pl-PL" sz="2800" b="1" dirty="0">
                <a:solidFill>
                  <a:srgbClr val="A50021"/>
                </a:solidFill>
              </a:endParaRPr>
            </a:p>
          </p:txBody>
        </p:sp>
        <p:pic>
          <p:nvPicPr>
            <p:cNvPr id="9" name="Obraz 8" descr="rzepakowy_oryginalneprezenty.pl kopi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10" y="1500174"/>
              <a:ext cx="1143008" cy="1476385"/>
            </a:xfrm>
            <a:prstGeom prst="rect">
              <a:avLst/>
            </a:prstGeom>
          </p:spPr>
        </p:pic>
      </p:grpSp>
      <p:sp>
        <p:nvSpPr>
          <p:cNvPr id="10" name="Prostokąt zaokrąglony 9"/>
          <p:cNvSpPr/>
          <p:nvPr/>
        </p:nvSpPr>
        <p:spPr>
          <a:xfrm>
            <a:off x="3551125" y="4335400"/>
            <a:ext cx="4320000" cy="22153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pl-PL" sz="2800" b="1" dirty="0" smtClean="0">
                <a:solidFill>
                  <a:srgbClr val="A50021"/>
                </a:solidFill>
              </a:rPr>
              <a:t>SPADZIOWY</a:t>
            </a:r>
            <a:endParaRPr lang="pl-PL" sz="2800" b="1" dirty="0">
              <a:solidFill>
                <a:srgbClr val="A50021"/>
              </a:solidFill>
            </a:endParaRPr>
          </a:p>
        </p:txBody>
      </p:sp>
      <p:pic>
        <p:nvPicPr>
          <p:cNvPr id="11" name="Obraz 10" descr="spadziowy_oryginalneprezenty.pl kop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125" y="4546242"/>
            <a:ext cx="1785950" cy="1648496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2971568" y="1486537"/>
            <a:ext cx="2465062" cy="2309482"/>
            <a:chOff x="7000892" y="1071546"/>
            <a:chExt cx="2000264" cy="2000264"/>
          </a:xfrm>
        </p:grpSpPr>
        <p:sp>
          <p:nvSpPr>
            <p:cNvPr id="13" name="Prostokąt zaokrąglony 12"/>
            <p:cNvSpPr/>
            <p:nvPr/>
          </p:nvSpPr>
          <p:spPr>
            <a:xfrm>
              <a:off x="7000892" y="1071546"/>
              <a:ext cx="2000264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l-PL" sz="2800" b="1" dirty="0" smtClean="0">
                  <a:solidFill>
                    <a:srgbClr val="A50021"/>
                  </a:solidFill>
                </a:rPr>
                <a:t>WIELOKWIAT</a:t>
              </a:r>
              <a:endParaRPr lang="pl-PL" sz="2800" b="1" dirty="0">
                <a:solidFill>
                  <a:srgbClr val="A50021"/>
                </a:solidFill>
              </a:endParaRPr>
            </a:p>
          </p:txBody>
        </p:sp>
        <p:pic>
          <p:nvPicPr>
            <p:cNvPr id="14" name="Obraz 13" descr="wielokwiat_oryginalneprezenty.pl kopi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6688" y="1571612"/>
              <a:ext cx="1178359" cy="1428760"/>
            </a:xfrm>
            <a:prstGeom prst="rect">
              <a:avLst/>
            </a:prstGeom>
          </p:spPr>
        </p:pic>
      </p:grpSp>
      <p:sp>
        <p:nvSpPr>
          <p:cNvPr id="15" name="Prostokąt zaokrąglony 14"/>
          <p:cNvSpPr/>
          <p:nvPr/>
        </p:nvSpPr>
        <p:spPr>
          <a:xfrm>
            <a:off x="6014224" y="1603371"/>
            <a:ext cx="2494179" cy="2276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2800" b="1" dirty="0" smtClean="0">
                <a:solidFill>
                  <a:srgbClr val="A50021"/>
                </a:solidFill>
              </a:rPr>
              <a:t>WRZOSOWY</a:t>
            </a:r>
            <a:endParaRPr lang="pl-PL" sz="2800" b="1" dirty="0">
              <a:solidFill>
                <a:srgbClr val="A50021"/>
              </a:solidFill>
            </a:endParaRPr>
          </a:p>
        </p:txBody>
      </p:sp>
      <p:pic>
        <p:nvPicPr>
          <p:cNvPr id="16" name="Obraz 15" descr="wrzosow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313" y="2072257"/>
            <a:ext cx="1440000" cy="1807352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9055261" y="532036"/>
            <a:ext cx="2361138" cy="2470842"/>
            <a:chOff x="2357422" y="4429132"/>
            <a:chExt cx="2000264" cy="2000264"/>
          </a:xfrm>
        </p:grpSpPr>
        <p:sp>
          <p:nvSpPr>
            <p:cNvPr id="18" name="Prostokąt zaokrąglony 17"/>
            <p:cNvSpPr/>
            <p:nvPr/>
          </p:nvSpPr>
          <p:spPr>
            <a:xfrm>
              <a:off x="2357422" y="4429132"/>
              <a:ext cx="2000264" cy="200026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l-PL" sz="2800" b="1" dirty="0" smtClean="0">
                  <a:solidFill>
                    <a:srgbClr val="A50021"/>
                  </a:solidFill>
                </a:rPr>
                <a:t>GRYKOWY</a:t>
              </a:r>
              <a:endParaRPr lang="pl-PL" sz="2800" b="1" dirty="0">
                <a:solidFill>
                  <a:srgbClr val="A50021"/>
                </a:solidFill>
              </a:endParaRPr>
            </a:p>
          </p:txBody>
        </p:sp>
        <p:pic>
          <p:nvPicPr>
            <p:cNvPr id="19" name="Obraz 18" descr="gryczany_oryginalneprezenty.pl kopi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6050" y="4929198"/>
              <a:ext cx="1176447" cy="1364659"/>
            </a:xfrm>
            <a:prstGeom prst="rect">
              <a:avLst/>
            </a:prstGeom>
          </p:spPr>
        </p:pic>
      </p:grpSp>
      <p:grpSp>
        <p:nvGrpSpPr>
          <p:cNvPr id="20" name="Grupa 19"/>
          <p:cNvGrpSpPr/>
          <p:nvPr/>
        </p:nvGrpSpPr>
        <p:grpSpPr>
          <a:xfrm>
            <a:off x="8728096" y="3326951"/>
            <a:ext cx="2880000" cy="2525790"/>
            <a:chOff x="4643438" y="4387218"/>
            <a:chExt cx="2000264" cy="2042178"/>
          </a:xfrm>
        </p:grpSpPr>
        <p:sp>
          <p:nvSpPr>
            <p:cNvPr id="21" name="Prostokąt zaokrąglony 20"/>
            <p:cNvSpPr/>
            <p:nvPr/>
          </p:nvSpPr>
          <p:spPr>
            <a:xfrm>
              <a:off x="4643438" y="4387218"/>
              <a:ext cx="2000264" cy="20421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l-PL" sz="2800" b="1" dirty="0" smtClean="0">
                  <a:solidFill>
                    <a:srgbClr val="A50021"/>
                  </a:solidFill>
                </a:rPr>
                <a:t>LIPOWY</a:t>
              </a:r>
              <a:endParaRPr lang="pl-PL" sz="2800" b="1" dirty="0">
                <a:solidFill>
                  <a:srgbClr val="A50021"/>
                </a:solidFill>
              </a:endParaRPr>
            </a:p>
          </p:txBody>
        </p:sp>
        <p:pic>
          <p:nvPicPr>
            <p:cNvPr id="22" name="Obraz 21" descr="lipowy_oryginalneprezenty.pl kopia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4920" y="4821266"/>
              <a:ext cx="1237844" cy="124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0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5638 -0.0027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52789" y="425002"/>
            <a:ext cx="9144000" cy="768797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 panose="020B0A04020102020204" pitchFamily="34" charset="0"/>
              </a:rPr>
              <a:t>Do czego wykorzystujemy miód?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10862" y="119379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Zdrowie: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Leczy rany, skaleczenia</a:t>
            </a:r>
            <a:r>
              <a:rPr lang="pl-PL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Łagodzi ból gardła i kaszel</a:t>
            </a:r>
            <a:r>
              <a:rPr lang="pl-PL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Dawka energii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Zastępujemy cukier miodem w kuchni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Uroda: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smtClean="0"/>
              <a:t>Nawilżanie</a:t>
            </a:r>
            <a:r>
              <a:rPr lang="pl-PL" sz="2000" dirty="0" smtClean="0"/>
              <a:t> </a:t>
            </a:r>
            <a:r>
              <a:rPr lang="pl-PL" sz="2000" b="1" dirty="0" smtClean="0"/>
              <a:t>skóry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smtClean="0"/>
              <a:t>Poprawia kondycję włosów</a:t>
            </a:r>
            <a:r>
              <a:rPr lang="pl-PL" sz="2000" dirty="0" smtClean="0"/>
              <a:t> </a:t>
            </a:r>
          </a:p>
        </p:txBody>
      </p:sp>
      <p:pic>
        <p:nvPicPr>
          <p:cNvPr id="5" name="Obraz 4" descr="kosmety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38" y="1287470"/>
            <a:ext cx="3309871" cy="2561481"/>
          </a:xfrm>
          <a:prstGeom prst="rect">
            <a:avLst/>
          </a:prstGeom>
        </p:spPr>
      </p:pic>
      <p:pic>
        <p:nvPicPr>
          <p:cNvPr id="6" name="Obraz 5" descr="masecz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998" y="1890501"/>
            <a:ext cx="2571768" cy="2561481"/>
          </a:xfrm>
          <a:prstGeom prst="rect">
            <a:avLst/>
          </a:prstGeom>
        </p:spPr>
      </p:pic>
      <p:pic>
        <p:nvPicPr>
          <p:cNvPr id="7" name="Obraz 6" descr="miod-szampon-z-propolisem-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615" y="4159152"/>
            <a:ext cx="3250899" cy="2498980"/>
          </a:xfrm>
          <a:prstGeom prst="rect">
            <a:avLst/>
          </a:prstGeom>
        </p:spPr>
      </p:pic>
      <p:pic>
        <p:nvPicPr>
          <p:cNvPr id="8" name="Obraz 7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789" y="4159152"/>
            <a:ext cx="3005861" cy="2510616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93" y="218941"/>
            <a:ext cx="1601273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58394" y="372346"/>
            <a:ext cx="5477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Co jeszcze produkują pszczoły?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46" y="73441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258613" y="11790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WOSK PSZCZELI</a:t>
            </a:r>
            <a:b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 descr="Honey_c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20" y="1605311"/>
            <a:ext cx="3526427" cy="2644820"/>
          </a:xfrm>
          <a:prstGeom prst="rect">
            <a:avLst/>
          </a:prstGeom>
        </p:spPr>
      </p:pic>
      <p:pic>
        <p:nvPicPr>
          <p:cNvPr id="7" name="Obraz 6" descr="wos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617" y="1721324"/>
            <a:ext cx="2842856" cy="2412793"/>
          </a:xfrm>
          <a:prstGeom prst="rect">
            <a:avLst/>
          </a:prstGeom>
        </p:spPr>
      </p:pic>
      <p:pic>
        <p:nvPicPr>
          <p:cNvPr id="8" name="Obraz 7" descr="jarmark-wegorzewo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46" y="3477297"/>
            <a:ext cx="2639747" cy="3111304"/>
          </a:xfrm>
          <a:prstGeom prst="rect">
            <a:avLst/>
          </a:prstGeom>
        </p:spPr>
      </p:pic>
      <p:pic>
        <p:nvPicPr>
          <p:cNvPr id="9" name="Obraz 8" descr="Wosk pszczeli -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932" y="4469176"/>
            <a:ext cx="2124685" cy="22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68567" y="475377"/>
            <a:ext cx="3807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Propolis – kit pszczeli</a:t>
            </a:r>
            <a:endParaRPr 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46" y="73441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k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6" y="4221186"/>
            <a:ext cx="2760523" cy="2424314"/>
          </a:xfrm>
          <a:prstGeom prst="rect">
            <a:avLst/>
          </a:prstGeom>
        </p:spPr>
      </p:pic>
      <p:pic>
        <p:nvPicPr>
          <p:cNvPr id="5" name="Obraz 4" descr="Prop_plus_t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16" y="1300766"/>
            <a:ext cx="2282136" cy="2344913"/>
          </a:xfrm>
          <a:prstGeom prst="rect">
            <a:avLst/>
          </a:prstGeom>
        </p:spPr>
      </p:pic>
      <p:pic>
        <p:nvPicPr>
          <p:cNvPr id="6" name="Obraz 5" descr="bartnik-propolis-kit-pszczeli-50g-Fu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034" y="3533034"/>
            <a:ext cx="3324966" cy="3324966"/>
          </a:xfrm>
          <a:prstGeom prst="rect">
            <a:avLst/>
          </a:prstGeom>
        </p:spPr>
      </p:pic>
      <p:pic>
        <p:nvPicPr>
          <p:cNvPr id="7" name="Obraz 6" descr="p4220280a.jpg"/>
          <p:cNvPicPr>
            <a:picLocks noChangeAspect="1"/>
          </p:cNvPicPr>
          <p:nvPr/>
        </p:nvPicPr>
        <p:blipFill>
          <a:blip r:embed="rId6"/>
          <a:srcRect r="21875"/>
          <a:stretch>
            <a:fillRect/>
          </a:stretch>
        </p:blipFill>
        <p:spPr>
          <a:xfrm>
            <a:off x="4404576" y="1698171"/>
            <a:ext cx="3760630" cy="34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84867" y="617044"/>
            <a:ext cx="255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Pyłek pszczeli</a:t>
            </a:r>
            <a:endParaRPr 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63" y="202230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pylek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442" y="1317453"/>
            <a:ext cx="5035639" cy="2803786"/>
          </a:xfrm>
          <a:prstGeom prst="rect">
            <a:avLst/>
          </a:prstGeom>
        </p:spPr>
      </p:pic>
      <p:pic>
        <p:nvPicPr>
          <p:cNvPr id="5" name="Obraz 4" descr="pyl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11392"/>
            <a:ext cx="3576734" cy="2446984"/>
          </a:xfrm>
          <a:prstGeom prst="rect">
            <a:avLst/>
          </a:prstGeom>
        </p:spPr>
      </p:pic>
      <p:pic>
        <p:nvPicPr>
          <p:cNvPr id="6" name="Obraz 5" descr="pylek_kwiatow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783" y="2793236"/>
            <a:ext cx="3259086" cy="33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94" y="647467"/>
            <a:ext cx="7919158" cy="6210532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597" y="202230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212377"/>
            <a:ext cx="8963696" cy="652327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58" y="0"/>
            <a:ext cx="2240925" cy="15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2" y="1027612"/>
            <a:ext cx="7659603" cy="46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0"/>
            <a:ext cx="1084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1309888"/>
            <a:ext cx="5057775" cy="3506811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Dbajmy o pszczoły!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31859"/>
            <a:ext cx="10058400" cy="22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70456"/>
            <a:ext cx="9144000" cy="323950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W Polsce możemy spotkać trzy podgatunki pszczoły miodnej: </a:t>
            </a:r>
            <a:br>
              <a:rPr lang="pl-PL" sz="3100" dirty="0" smtClean="0"/>
            </a:br>
            <a:r>
              <a:rPr lang="pl-PL" sz="3100" b="1" dirty="0" smtClean="0"/>
              <a:t>Środkowoeuropejską,</a:t>
            </a:r>
            <a:br>
              <a:rPr lang="pl-PL" sz="3100" b="1" dirty="0" smtClean="0"/>
            </a:br>
            <a:r>
              <a:rPr lang="pl-PL" sz="3100" b="1" dirty="0" smtClean="0"/>
              <a:t>Kaukaską,</a:t>
            </a:r>
            <a:br>
              <a:rPr lang="pl-PL" sz="3100" b="1" dirty="0" smtClean="0"/>
            </a:br>
            <a:r>
              <a:rPr lang="pl-PL" sz="3100" b="1" dirty="0" smtClean="0"/>
              <a:t>Kraińską, </a:t>
            </a:r>
            <a:br>
              <a:rPr lang="pl-PL" sz="3100" b="1" dirty="0" smtClean="0"/>
            </a:br>
            <a:r>
              <a:rPr lang="pl-PL" sz="3100" dirty="0" smtClean="0"/>
              <a:t>oraz ich krzyżówki. </a:t>
            </a:r>
            <a:br>
              <a:rPr lang="pl-PL" sz="3100" dirty="0" smtClean="0"/>
            </a:br>
            <a:r>
              <a:rPr lang="pl-PL" sz="3100" dirty="0" smtClean="0"/>
              <a:t>Rasy różnią się różnymi cechami takimi jak: </a:t>
            </a:r>
            <a:r>
              <a:rPr lang="pl-PL" sz="3100" dirty="0" smtClean="0">
                <a:solidFill>
                  <a:srgbClr val="FF0000"/>
                </a:solidFill>
              </a:rPr>
              <a:t>łagodność, pracowitość, czy skłonność do rojenia się. </a:t>
            </a:r>
            <a:r>
              <a:rPr lang="pl-PL" sz="3100" b="1" dirty="0" smtClean="0">
                <a:solidFill>
                  <a:srgbClr val="00B050"/>
                </a:solidFill>
              </a:rPr>
              <a:t>Dzięki pszczołom możliwe jest zapylanie roślin a więc stabilizacja i rozwój ekosystemu na naszej planecie</a:t>
            </a:r>
            <a:endParaRPr lang="pl-PL" sz="3100" b="1" dirty="0">
              <a:solidFill>
                <a:srgbClr val="00B05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77" y="3884023"/>
            <a:ext cx="6390478" cy="27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Pszczoły miodne…</a:t>
            </a:r>
            <a:endParaRPr lang="pl-P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77" y="1442858"/>
            <a:ext cx="6370872" cy="1042506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65125"/>
            <a:ext cx="12954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963920" y="2534560"/>
            <a:ext cx="6635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dirty="0" smtClean="0"/>
              <a:t>Do produktów pszczół miodnych należą głównie: miód i wosk. </a:t>
            </a:r>
            <a:endParaRPr lang="pl-PL" alt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450699" y="447777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pl-PL" sz="2000" b="1" dirty="0" smtClean="0"/>
              <a:t>Pszczoła miodna występuje w rodzinach zwanych rojami, </a:t>
            </a:r>
            <a:r>
              <a:rPr lang="pl-PL" altLang="pl-PL" sz="2000" dirty="0" smtClean="0"/>
              <a:t>które składają się z </a:t>
            </a:r>
            <a:r>
              <a:rPr lang="pl-PL" altLang="pl-PL" sz="2000" b="1" dirty="0" smtClean="0"/>
              <a:t>robotnic, samców zwanych trutniami oraz matki pszczelej, zwanej królową</a:t>
            </a:r>
            <a:r>
              <a:rPr lang="pl-PL" altLang="pl-PL" sz="2000" dirty="0" smtClean="0"/>
              <a:t>. Łącznie rój może liczyć od 10 000 do 80 000 owadów, które zależnie od pełnionych funkcji różnią się między sobą budową i ubarwieniem. </a:t>
            </a:r>
            <a:endParaRPr lang="pl-PL" alt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3032804"/>
            <a:ext cx="5249213" cy="33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7344"/>
          </a:xfrm>
        </p:spPr>
        <p:txBody>
          <a:bodyPr>
            <a:normAutofit fontScale="90000"/>
          </a:bodyPr>
          <a:lstStyle/>
          <a:p>
            <a:r>
              <a:rPr lang="pl-PL" altLang="pl-PL" sz="4000" b="1" u="sng" dirty="0" smtClean="0">
                <a:solidFill>
                  <a:schemeClr val="accent6">
                    <a:lumMod val="75000"/>
                  </a:schemeClr>
                </a:solidFill>
              </a:rPr>
              <a:t>Hierarchia pszczelej rodziny</a:t>
            </a:r>
            <a:r>
              <a:rPr lang="pl-PL" altLang="pl-PL" b="1" dirty="0" smtClean="0"/>
              <a:t/>
            </a:r>
            <a:br>
              <a:rPr lang="pl-PL" altLang="pl-PL" b="1" dirty="0" smtClean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122363"/>
            <a:ext cx="937582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Budowa pszczoły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76" y="1802673"/>
            <a:ext cx="7038047" cy="4209673"/>
          </a:xfrm>
        </p:spPr>
      </p:pic>
      <p:pic>
        <p:nvPicPr>
          <p:cNvPr id="4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08" y="67469"/>
            <a:ext cx="2240925" cy="16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2180" y="467519"/>
            <a:ext cx="9144000" cy="29431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alt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KRÓLOWA- </a:t>
            </a:r>
            <a:r>
              <a:rPr lang="pl-PL" altLang="pl-PL" sz="3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matka pszczela</a:t>
            </a:r>
          </a:p>
        </p:txBody>
      </p:sp>
      <p:pic>
        <p:nvPicPr>
          <p:cNvPr id="4" name="Picture 11" descr="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2" y="0"/>
            <a:ext cx="12858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935865" y="122935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altLang="pl-PL" dirty="0" smtClean="0"/>
              <a:t> </a:t>
            </a:r>
            <a:r>
              <a:rPr lang="pl-PL" altLang="pl-PL" sz="2000" dirty="0" smtClean="0"/>
              <a:t>jest największa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000" dirty="0" smtClean="0"/>
              <a:t> przebywa ona niemal stale w ulu, nie przejawia troski  o swoje potomstwo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000" dirty="0" smtClean="0"/>
              <a:t> nie wykonuje żadnych prac związanych z budową gniazda i gromadzeniem zapasu pokarmu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000" dirty="0" smtClean="0"/>
              <a:t> królowa ma za zadanie składanie jaj</a:t>
            </a:r>
            <a:endParaRPr lang="pl-PL" alt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3168342"/>
            <a:ext cx="6761409" cy="32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pl-PL" altLang="pl-PL" sz="3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TRUTEŃ</a:t>
            </a:r>
            <a:br>
              <a:rPr lang="pl-PL" altLang="pl-PL" sz="3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0969" y="1475581"/>
            <a:ext cx="9144000" cy="1655762"/>
          </a:xfrm>
        </p:spPr>
        <p:txBody>
          <a:bodyPr>
            <a:normAutofit/>
          </a:bodyPr>
          <a:lstStyle/>
          <a:p>
            <a:r>
              <a:rPr lang="pl-PL" altLang="pl-PL" sz="2000" dirty="0" smtClean="0"/>
              <a:t>…nieco mniejszy od matki, ma krępą budowę ciała, bardzo duże oczy złożone silnie rozwinięte skrzydła. Jest pozbawiony żądła, w które wyposażone są żeńskie postacie pszczół. Tak jak matka nie wykonuje on żadnych prac w ulu ani poza nim.</a:t>
            </a:r>
            <a:endParaRPr lang="pl-PL" altLang="pl-PL" sz="2000" dirty="0"/>
          </a:p>
        </p:txBody>
      </p:sp>
      <p:pic>
        <p:nvPicPr>
          <p:cNvPr id="4" name="Picture 11" descr="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87325"/>
            <a:ext cx="12858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5" y="3025031"/>
            <a:ext cx="5602309" cy="30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0679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altLang="pl-PL" sz="3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ROBOTNICA</a:t>
            </a:r>
            <a:br>
              <a:rPr lang="pl-PL" altLang="pl-PL" sz="3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1876" y="1657328"/>
            <a:ext cx="9144000" cy="1655762"/>
          </a:xfrm>
        </p:spPr>
        <p:txBody>
          <a:bodyPr/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Robotnica zostaje zbieraczką mniej więcej w 21 dniu życia</a:t>
            </a:r>
            <a:r>
              <a:rPr lang="pl-PL" alt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Każda 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pszczoła zbieraczka obiera sobie tylko jeden rodzaj kwiatów i do gniazda znosi tylko jeden rodzaj </a:t>
            </a:r>
            <a:r>
              <a:rPr lang="pl-PL" alt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pożytku. Robotnice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podobnie jak królowa, są stałymi mieszkańcami </a:t>
            </a:r>
            <a:r>
              <a:rPr lang="pl-PL" alt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ula.</a:t>
            </a:r>
            <a:endParaRPr lang="pl-PL" alt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pl-PL" dirty="0"/>
          </a:p>
        </p:txBody>
      </p:sp>
      <p:pic>
        <p:nvPicPr>
          <p:cNvPr id="4" name="Picture 11" descr="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91" y="316114"/>
            <a:ext cx="12858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2" y="3069155"/>
            <a:ext cx="5670997" cy="30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273</Words>
  <Application>Microsoft Office PowerPoint</Application>
  <PresentationFormat>Panoramiczny</PresentationFormat>
  <Paragraphs>52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Wingdings</vt:lpstr>
      <vt:lpstr>Motyw pakietu Office</vt:lpstr>
      <vt:lpstr>Pszczoły</vt:lpstr>
      <vt:lpstr>Na świecie istnieje około dwadzieścia tysięcy gatunków pszczół Większość z nich nie została opisana, a więc liczba ta może być dużo większa. </vt:lpstr>
      <vt:lpstr>  W Polsce możemy spotkać trzy podgatunki pszczoły miodnej:  Środkowoeuropejską, Kaukaską, Kraińską,  oraz ich krzyżówki.  Rasy różnią się różnymi cechami takimi jak: łagodność, pracowitość, czy skłonność do rojenia się. Dzięki pszczołom możliwe jest zapylanie roślin a więc stabilizacja i rozwój ekosystemu na naszej planecie</vt:lpstr>
      <vt:lpstr>Pszczoły miodne…</vt:lpstr>
      <vt:lpstr>Hierarchia pszczelej rodziny </vt:lpstr>
      <vt:lpstr>Budowa pszczoły</vt:lpstr>
      <vt:lpstr>KRÓLOWA- matka pszczela</vt:lpstr>
      <vt:lpstr>TRUTEŃ </vt:lpstr>
      <vt:lpstr>ROBOTNICA </vt:lpstr>
      <vt:lpstr>Tańczące pszczoły</vt:lpstr>
      <vt:lpstr>Prezentacja programu PowerPoint</vt:lpstr>
      <vt:lpstr>       Gdzie mieszkają pszczoły? UL</vt:lpstr>
      <vt:lpstr>PASIEKA</vt:lpstr>
      <vt:lpstr>Jak powstaje miód?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Rodzaje miodu:</vt:lpstr>
      <vt:lpstr>Do czego wykorzystujemy miód?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Dbajmy o pszczoły!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Pszczoły</dc:title>
  <dc:creator>Beata</dc:creator>
  <cp:lastModifiedBy>Użytkownik systemu Windows</cp:lastModifiedBy>
  <cp:revision>23</cp:revision>
  <dcterms:created xsi:type="dcterms:W3CDTF">2018-04-21T15:32:57Z</dcterms:created>
  <dcterms:modified xsi:type="dcterms:W3CDTF">2019-06-11T19:22:23Z</dcterms:modified>
</cp:coreProperties>
</file>